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7" r:id="rId2"/>
    <p:sldId id="311" r:id="rId3"/>
    <p:sldId id="309" r:id="rId4"/>
    <p:sldId id="312" r:id="rId5"/>
    <p:sldId id="317" r:id="rId6"/>
    <p:sldId id="310" r:id="rId7"/>
    <p:sldId id="313" r:id="rId8"/>
    <p:sldId id="293" r:id="rId9"/>
    <p:sldId id="303" r:id="rId10"/>
    <p:sldId id="300" r:id="rId11"/>
    <p:sldId id="301" r:id="rId12"/>
    <p:sldId id="302" r:id="rId13"/>
    <p:sldId id="306" r:id="rId14"/>
    <p:sldId id="315" r:id="rId15"/>
    <p:sldId id="314" r:id="rId16"/>
    <p:sldId id="308" r:id="rId17"/>
    <p:sldId id="316" r:id="rId18"/>
    <p:sldId id="257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30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764BD-8536-4C1B-B455-E8F6A2DC4B8C}" type="datetimeFigureOut">
              <a:rPr lang="fr-FR" smtClean="0"/>
              <a:t>03/01/2024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F47E0-820A-44DE-A356-6825BFFEDF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71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2EE182-2975-9D2A-745A-3976B5BDF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929DAAA-D61A-04D2-7A24-7F80373D9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ED4747-3FAF-4251-9DAE-D74E18837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73DB4-2E0E-432B-9AB0-EB0ACBD65420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481BB7-6F55-CF2B-A152-AF8FF9EF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C9ADEE-D93A-9E02-DCA8-3ACC95DF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97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5B7BB1-44E4-39F2-CB06-E3E807AA8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8ADBE4-903D-5BFC-0E0A-1E22DB179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DCD448-C2A4-6BE7-41DD-6A8E9424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D7FD-2C7E-49E4-8E14-03C44D61F078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B3D113-D484-A91D-E0BA-108DB0E76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5C9E7D-1A1E-B57D-DEDB-D5356121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260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A5F811-7DCA-D2BB-00DC-3C1F5754E8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93DD82B-E9BF-7DD6-360F-4BF5E6E43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464AEF-8D58-FB94-7587-A3126E8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166-449B-4CD2-AC84-BA81DAB56FB7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F41F9-76F9-D133-AAF0-A51DB37E2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7FB862-D637-24C4-364F-93BB62070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71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01DB0-0B23-10BF-ED23-23F35C081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F5504E-DE53-6161-ADD9-A7D11BA8F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7E6CF1-3D37-6045-3A25-7CD220826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6213-93E7-4E1E-80E0-B9733FE2CAC7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28B42-3949-3B4D-7425-36932A430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2B9C37-4354-B78C-79AF-59FB29EA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38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59666F-9E26-66A0-95C0-D55C040AA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8F45BD-AC77-2F53-8948-4CCD39FDC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CD3321-B3BE-D30C-6D14-4AF389F7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86604-CCA1-4583-9147-58CA7BF6155D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842098-A3EE-AC1C-56CA-32FD249EC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55000B-4280-999F-D576-04C26801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34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2E5AF-FD6A-1ACD-AFBE-E9678629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4F1F3D-4203-CFB9-F4AA-83D4202D8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06B770-5D40-FB0F-6BF3-501D26804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EF394A-D9C3-6AA2-1549-34E157549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2915-893C-4808-907E-A110FE954A48}" type="datetime1">
              <a:rPr lang="fr-FR" smtClean="0"/>
              <a:t>03/01/2024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FEE786-C413-87BD-2F1E-389E26AE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976655-1E2A-1946-2C7F-5DE3B3949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5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E31DFD-8905-5C3B-1367-3401154D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07EAA4A-66EB-5F20-3C9E-B00C34D80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355D58D-73B8-6C3C-3814-9205790D2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2E3B631-C585-F672-5215-41413A2C0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DA77AD-96B9-0360-5E03-3B621E16D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EA1DC49-625D-E93C-0E90-9012CC4BB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FF7C5-251C-4F3B-B25A-CD070CB4738A}" type="datetime1">
              <a:rPr lang="fr-FR" smtClean="0"/>
              <a:t>03/01/2024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4288441-96FC-2AAB-EA41-5D8A77B8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46F887A-BB5B-6526-30BC-F7A4677F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114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9F3DBB-1FF2-559C-AF9C-906C2F86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DEAA73-8E84-EA83-89F6-B84A7B2A4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73A7-6967-41B2-857A-A9281CE45D44}" type="datetime1">
              <a:rPr lang="fr-FR" smtClean="0"/>
              <a:t>03/01/2024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97880F0-A9C3-191D-ADA8-2AC798620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AA7A56-A365-1462-97D9-24297EE0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484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A3A032-98D9-4ABD-922A-B528A4C1B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4AFCB-9E90-45C3-81CA-DF38329D8347}" type="datetime1">
              <a:rPr lang="fr-FR" smtClean="0"/>
              <a:t>03/01/2024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02C2867-9967-BB71-A1AC-74C151D2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264DDE-1833-B5BE-29C7-7A931964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751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07FF76-ABFA-C9F5-76D0-E0B73C794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EB5500-BA9D-BE26-8047-C23026B21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B41EDF-2D9C-F2C5-07CD-034CF38C8E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26AF414-BC83-1F4D-DAFC-E0632FDF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A2909-449E-4A87-82B5-F2F99E3C54F9}" type="datetime1">
              <a:rPr lang="fr-FR" smtClean="0"/>
              <a:t>03/01/2024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A7DDD14-6AB3-9FF2-4E21-E698C1EC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8D57B3C-990A-69DA-173B-06F62B6A2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2382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544E81-8298-DA60-81EA-CDAD86858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590116-8DC2-96AC-C361-0954CBB1C4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8E0347-606E-9684-5639-7BF1BEBB0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8EF388-D12B-8C69-3107-37CACB0F5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3ED0F-F06C-48EF-BBA6-8291CDB095E2}" type="datetime1">
              <a:rPr lang="fr-FR" smtClean="0"/>
              <a:t>03/01/2024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D2B3B2-5455-5066-676A-4EF51C27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62CE7-A2D7-EEA6-1C60-6B5C7A22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743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33CB4CC-2D2A-96A1-237B-C716F9A4F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10AA5E-7F42-0887-C510-7A4605615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6955BE-4BEB-2D4F-74A0-DEF8792DFC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CE818-5F35-4927-BD2A-A1DB5E149FF4}" type="datetime1">
              <a:rPr lang="fr-FR" smtClean="0"/>
              <a:t>03/01/2024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EE5D4B-95C4-C88B-510D-2BC0E78F89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DE7747-DB6D-FC0C-26BD-1BF03576E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3760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52550" y="2260342"/>
            <a:ext cx="93154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</a:rPr>
              <a:t>Reconstitutions paléoclimatiques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</a:rPr>
              <a:t>via des données polliniques de La Grande Pile depuis le LGM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</a:rPr>
              <a:t>Méthode </a:t>
            </a:r>
            <a:r>
              <a:rPr lang="fr-FR" sz="2800" dirty="0" err="1">
                <a:solidFill>
                  <a:srgbClr val="FF0000"/>
                </a:solidFill>
                <a:latin typeface="+mj-lt"/>
              </a:rPr>
              <a:t>probabilistique</a:t>
            </a:r>
            <a:r>
              <a:rPr lang="fr-FR" sz="2800" dirty="0">
                <a:solidFill>
                  <a:srgbClr val="FF0000"/>
                </a:solidFill>
                <a:latin typeface="+mj-lt"/>
              </a:rPr>
              <a:t> </a:t>
            </a:r>
            <a:r>
              <a:rPr lang="fr-FR" sz="2800" dirty="0" err="1">
                <a:solidFill>
                  <a:srgbClr val="FF0000"/>
                </a:solidFill>
                <a:latin typeface="+mj-lt"/>
              </a:rPr>
              <a:t>crestR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4" name="Rectangle : avec coins arrondis en diagonale 3">
            <a:extLst>
              <a:ext uri="{FF2B5EF4-FFF2-40B4-BE49-F238E27FC236}">
                <a16:creationId xmlns:a16="http://schemas.microsoft.com/office/drawing/2014/main" id="{3A6E99AC-8236-F6AA-446D-4D11397CDA77}"/>
              </a:ext>
            </a:extLst>
          </p:cNvPr>
          <p:cNvSpPr/>
          <p:nvPr/>
        </p:nvSpPr>
        <p:spPr>
          <a:xfrm>
            <a:off x="1419225" y="1990814"/>
            <a:ext cx="9172575" cy="1924050"/>
          </a:xfrm>
          <a:prstGeom prst="round2Diag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FF43D4D-5506-3D6F-1CAB-AAD3CA87BBC1}"/>
              </a:ext>
            </a:extLst>
          </p:cNvPr>
          <p:cNvSpPr txBox="1"/>
          <p:nvPr/>
        </p:nvSpPr>
        <p:spPr>
          <a:xfrm>
            <a:off x="4410799" y="4523499"/>
            <a:ext cx="423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Fénisse Gabriel</a:t>
            </a:r>
          </a:p>
          <a:p>
            <a:r>
              <a:rPr lang="fr-FR" dirty="0"/>
              <a:t>David Bekaert </a:t>
            </a:r>
          </a:p>
          <a:p>
            <a:r>
              <a:rPr lang="fr-FR" dirty="0"/>
              <a:t>Pierre-Henri </a:t>
            </a:r>
            <a:r>
              <a:rPr lang="fr-FR" dirty="0" err="1"/>
              <a:t>Blard</a:t>
            </a:r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0B9EF5B-AFDA-A2A8-FEC9-40359C590C5E}"/>
              </a:ext>
            </a:extLst>
          </p:cNvPr>
          <p:cNvSpPr txBox="1"/>
          <p:nvPr/>
        </p:nvSpPr>
        <p:spPr>
          <a:xfrm>
            <a:off x="6530111" y="472620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Manuel Chevalier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20/12/2023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747D7BE-A6EB-17EF-AF61-D1EEF7FBBDA3}"/>
              </a:ext>
            </a:extLst>
          </p:cNvPr>
          <p:cNvSpPr txBox="1"/>
          <p:nvPr/>
        </p:nvSpPr>
        <p:spPr>
          <a:xfrm>
            <a:off x="3742686" y="6320888"/>
            <a:ext cx="5413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Etat d’avancement après (plusieurs mois de thèse)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FC917AC3-789F-9BAD-8647-4EBDFD988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737" y="6362855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8051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23700" y="57554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 - 18Cas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60CEB04-8CD2-09A3-1ADD-1AC401867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13853"/>
            <a:ext cx="5878487" cy="394991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37A4994-40AA-93CD-9F4C-ED4308878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61" t="7093" r="35127" b="48473"/>
          <a:stretch/>
        </p:blipFill>
        <p:spPr>
          <a:xfrm>
            <a:off x="217513" y="3429001"/>
            <a:ext cx="2662322" cy="321616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0F1177B-B9DE-F7F7-FB16-AE62D1AE3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99" t="58418" r="35189" b="-2852"/>
          <a:stretch/>
        </p:blipFill>
        <p:spPr>
          <a:xfrm>
            <a:off x="3026979" y="3584281"/>
            <a:ext cx="2744515" cy="321616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0CC50DD-2B13-6015-7CC5-22920FB62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362" y="788479"/>
            <a:ext cx="4748625" cy="3042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C962C38-4887-4F6C-A0BF-1B0EFAF5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10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B540F6-D606-9592-4BE1-4ECF94DC209F}"/>
              </a:ext>
            </a:extLst>
          </p:cNvPr>
          <p:cNvSpPr txBox="1"/>
          <p:nvPr/>
        </p:nvSpPr>
        <p:spPr>
          <a:xfrm>
            <a:off x="6185652" y="5798145"/>
            <a:ext cx="61866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i="0" dirty="0">
                <a:solidFill>
                  <a:srgbClr val="FF0000"/>
                </a:solidFill>
              </a:rPr>
              <a:t>+ Procéder à des tests de sensibilité des données polliniques modernes (</a:t>
            </a:r>
            <a:r>
              <a:rPr lang="fr-FR" sz="1800" i="0" dirty="0" err="1">
                <a:solidFill>
                  <a:srgbClr val="FF0000"/>
                </a:solidFill>
              </a:rPr>
              <a:t>wwf.publications</a:t>
            </a:r>
            <a:r>
              <a:rPr lang="fr-FR" sz="1800" i="0" dirty="0">
                <a:solidFill>
                  <a:srgbClr val="FF0000"/>
                </a:solidFill>
              </a:rPr>
              <a:t>/</a:t>
            </a:r>
            <a:r>
              <a:rPr lang="fr-FR" sz="1800" i="0" dirty="0" err="1">
                <a:solidFill>
                  <a:srgbClr val="FF0000"/>
                </a:solidFill>
              </a:rPr>
              <a:t>realms</a:t>
            </a:r>
            <a:r>
              <a:rPr lang="fr-FR" sz="1800" i="0" dirty="0">
                <a:solidFill>
                  <a:srgbClr val="FF0000"/>
                </a:solidFill>
              </a:rPr>
              <a:t>) et les comparer avec les données de calibration gbif_4crest</a:t>
            </a:r>
            <a:endParaRPr lang="fr-FR" sz="1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42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E54C153-9044-CF9C-B368-4969053E2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38"/>
          <a:stretch/>
        </p:blipFill>
        <p:spPr>
          <a:xfrm>
            <a:off x="250538" y="1108701"/>
            <a:ext cx="7580397" cy="464059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69998" y="505857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DEBA5-C6FE-769A-885D-FBD1091B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11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A978216-2D0E-2F14-660D-B7AADB3DEDCC}"/>
              </a:ext>
            </a:extLst>
          </p:cNvPr>
          <p:cNvSpPr txBox="1"/>
          <p:nvPr/>
        </p:nvSpPr>
        <p:spPr>
          <a:xfrm>
            <a:off x="-865382" y="136525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78F56E8-875A-5167-B76C-ECB815E1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475" y="1613853"/>
            <a:ext cx="4280525" cy="2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05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F1A3EBB-3BFF-F992-F189-F03CA907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74" y="952772"/>
            <a:ext cx="7990153" cy="51413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35274" y="505857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 - 18Cas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417E9D8-90D0-424E-4B08-73C33870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12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7A57746-28A7-59BB-672E-DDF4F8D81F9F}"/>
              </a:ext>
            </a:extLst>
          </p:cNvPr>
          <p:cNvSpPr txBox="1"/>
          <p:nvPr/>
        </p:nvSpPr>
        <p:spPr>
          <a:xfrm>
            <a:off x="-865382" y="136525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</p:txBody>
      </p:sp>
    </p:spTree>
    <p:extLst>
      <p:ext uri="{BB962C8B-B14F-4D97-AF65-F5344CB8AC3E}">
        <p14:creationId xmlns:p14="http://schemas.microsoft.com/office/powerpoint/2010/main" val="235122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94CDBF97-C6AE-6E90-DAEB-A68249B66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425" y="1743566"/>
            <a:ext cx="5134275" cy="361818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17FA9DA-D0CC-961B-67E2-F035CE594265}"/>
              </a:ext>
            </a:extLst>
          </p:cNvPr>
          <p:cNvSpPr txBox="1"/>
          <p:nvPr/>
        </p:nvSpPr>
        <p:spPr>
          <a:xfrm>
            <a:off x="-1807121" y="126126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A6B2C86-CEEF-ED2B-A849-D83D88F9F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8320"/>
            <a:ext cx="6364015" cy="507197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7DB4A88-9899-62F4-CFE0-CA5A6C07E11D}"/>
              </a:ext>
            </a:extLst>
          </p:cNvPr>
          <p:cNvSpPr txBox="1"/>
          <p:nvPr/>
        </p:nvSpPr>
        <p:spPr>
          <a:xfrm>
            <a:off x="8869505" y="126126"/>
            <a:ext cx="2995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climategeoWeighting</a:t>
            </a:r>
            <a:r>
              <a:rPr lang="fr-FR" dirty="0"/>
              <a:t>=TRUE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DC97835-315E-E656-A8CB-20DDFAE7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422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17FA9DA-D0CC-961B-67E2-F035CE594265}"/>
              </a:ext>
            </a:extLst>
          </p:cNvPr>
          <p:cNvSpPr txBox="1"/>
          <p:nvPr/>
        </p:nvSpPr>
        <p:spPr>
          <a:xfrm>
            <a:off x="-1807121" y="126126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DB4A88-9899-62F4-CFE0-CA5A6C07E11D}"/>
              </a:ext>
            </a:extLst>
          </p:cNvPr>
          <p:cNvSpPr txBox="1"/>
          <p:nvPr/>
        </p:nvSpPr>
        <p:spPr>
          <a:xfrm>
            <a:off x="8869505" y="126126"/>
            <a:ext cx="2995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climategeoWeighting</a:t>
            </a:r>
            <a:r>
              <a:rPr lang="fr-FR" dirty="0"/>
              <a:t>=TRUE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DC97835-315E-E656-A8CB-20DDFAE7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14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4A31F97-306D-FB88-DB51-360ACFF28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98" y="641612"/>
            <a:ext cx="8398701" cy="508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23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85888" y="2437323"/>
            <a:ext cx="931544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Entrées des pollens de La Grande Pile 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Perspectives : comment lier l’Holocène et le LGM dans une seule reconstitution ?</a:t>
            </a:r>
            <a:endParaRPr lang="fr-FR" sz="2800" b="1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20/12/2023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144983" y="2325726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BAC728-A1D9-A1B9-0ACA-7434222B4CEA}"/>
              </a:ext>
            </a:extLst>
          </p:cNvPr>
          <p:cNvSpPr/>
          <p:nvPr/>
        </p:nvSpPr>
        <p:spPr>
          <a:xfrm>
            <a:off x="961718" y="3296924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19FF19-91A1-DABC-CDAF-17635145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39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3C954A9-7E7D-7339-0B3A-526E76471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38"/>
          <a:stretch/>
        </p:blipFill>
        <p:spPr>
          <a:xfrm>
            <a:off x="0" y="0"/>
            <a:ext cx="7971894" cy="452574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6940B52-11D5-5845-1A04-250C7B29E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27" y="1148395"/>
            <a:ext cx="7164073" cy="570960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6C43125-0184-9D1C-C958-D1AF5A7D776E}"/>
              </a:ext>
            </a:extLst>
          </p:cNvPr>
          <p:cNvSpPr txBox="1"/>
          <p:nvPr/>
        </p:nvSpPr>
        <p:spPr>
          <a:xfrm>
            <a:off x="485775" y="647700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Tous biomes confondus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DB987FD-9407-8F2F-D93E-45FE0670619B}"/>
              </a:ext>
            </a:extLst>
          </p:cNvPr>
          <p:cNvSpPr txBox="1"/>
          <p:nvPr/>
        </p:nvSpPr>
        <p:spPr>
          <a:xfrm>
            <a:off x="5505450" y="1685925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Biome=</a:t>
            </a:r>
            <a:r>
              <a:rPr lang="en-US" dirty="0">
                <a:solidFill>
                  <a:schemeClr val="bg1"/>
                </a:solidFill>
              </a:rPr>
              <a:t>Temperate broadleaf and mixed forests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8D2A6C-8FD1-39D3-0E4B-D55791EE1698}"/>
              </a:ext>
            </a:extLst>
          </p:cNvPr>
          <p:cNvSpPr/>
          <p:nvPr/>
        </p:nvSpPr>
        <p:spPr>
          <a:xfrm>
            <a:off x="257176" y="1664733"/>
            <a:ext cx="1390650" cy="830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0E59B9-01F6-4F68-5B3C-384662838740}"/>
              </a:ext>
            </a:extLst>
          </p:cNvPr>
          <p:cNvSpPr/>
          <p:nvPr/>
        </p:nvSpPr>
        <p:spPr>
          <a:xfrm>
            <a:off x="5276850" y="3151187"/>
            <a:ext cx="1962151" cy="830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BA1F984-792A-2021-5972-3853ED8C08AF}"/>
              </a:ext>
            </a:extLst>
          </p:cNvPr>
          <p:cNvSpPr txBox="1"/>
          <p:nvPr/>
        </p:nvSpPr>
        <p:spPr>
          <a:xfrm>
            <a:off x="638175" y="4525745"/>
            <a:ext cx="37528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Végétation = Température tellement différente alors </a:t>
            </a:r>
            <a:r>
              <a:rPr lang="fr-FR" b="1" dirty="0">
                <a:solidFill>
                  <a:srgbClr val="FF0000"/>
                </a:solidFill>
              </a:rPr>
              <a:t>calibration distincte</a:t>
            </a:r>
          </a:p>
          <a:p>
            <a:pPr algn="ctr"/>
            <a:endParaRPr lang="fr-FR" b="1" dirty="0">
              <a:solidFill>
                <a:srgbClr val="FF0000"/>
              </a:solidFill>
            </a:endParaRP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+ </a:t>
            </a:r>
            <a:r>
              <a:rPr lang="fr-FR" dirty="0" err="1">
                <a:solidFill>
                  <a:srgbClr val="FF0000"/>
                </a:solidFill>
              </a:rPr>
              <a:t>Fitter</a:t>
            </a:r>
            <a:r>
              <a:rPr lang="fr-FR" dirty="0">
                <a:solidFill>
                  <a:srgbClr val="FF0000"/>
                </a:solidFill>
              </a:rPr>
              <a:t> les deux biomes pour passer d’un espace climatique à l’autre</a:t>
            </a:r>
          </a:p>
          <a:p>
            <a:pPr algn="ctr"/>
            <a:endParaRPr lang="fr-FR" b="1" dirty="0">
              <a:solidFill>
                <a:srgbClr val="FF0000"/>
              </a:solidFill>
            </a:endParaRP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+ </a:t>
            </a:r>
            <a:r>
              <a:rPr lang="fr-FR" dirty="0">
                <a:solidFill>
                  <a:srgbClr val="FF0000"/>
                </a:solidFill>
              </a:rPr>
              <a:t>Compléter les zones de calibration modernes EMPD</a:t>
            </a:r>
          </a:p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A4BE8E2-032A-0627-7A0A-8978906F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16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F46B3A4-4B25-3BFC-414D-5AC02E69F166}"/>
              </a:ext>
            </a:extLst>
          </p:cNvPr>
          <p:cNvSpPr txBox="1"/>
          <p:nvPr/>
        </p:nvSpPr>
        <p:spPr>
          <a:xfrm>
            <a:off x="5027927" y="863162"/>
            <a:ext cx="13371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406405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6C43125-0184-9D1C-C958-D1AF5A7D776E}"/>
              </a:ext>
            </a:extLst>
          </p:cNvPr>
          <p:cNvSpPr txBox="1"/>
          <p:nvPr/>
        </p:nvSpPr>
        <p:spPr>
          <a:xfrm>
            <a:off x="485775" y="647700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Tous biomes confondus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DB987FD-9407-8F2F-D93E-45FE0670619B}"/>
              </a:ext>
            </a:extLst>
          </p:cNvPr>
          <p:cNvSpPr txBox="1"/>
          <p:nvPr/>
        </p:nvSpPr>
        <p:spPr>
          <a:xfrm>
            <a:off x="5505450" y="1685925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Biome=</a:t>
            </a:r>
            <a:r>
              <a:rPr lang="en-US" dirty="0">
                <a:solidFill>
                  <a:schemeClr val="bg1"/>
                </a:solidFill>
              </a:rPr>
              <a:t>Temperate broadleaf and mixed forests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A4BE8E2-032A-0627-7A0A-8978906F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17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ACA9381-1CAF-248D-EDBB-8D1D586E350D}"/>
              </a:ext>
            </a:extLst>
          </p:cNvPr>
          <p:cNvSpPr txBox="1"/>
          <p:nvPr/>
        </p:nvSpPr>
        <p:spPr>
          <a:xfrm>
            <a:off x="1142516" y="1170920"/>
            <a:ext cx="990696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b="1" dirty="0" err="1">
                <a:sym typeface="Wingdings" panose="05000000000000000000" pitchFamily="2" charset="2"/>
              </a:rPr>
              <a:t>CrestR</a:t>
            </a:r>
            <a:r>
              <a:rPr lang="fr-FR" sz="2400" dirty="0">
                <a:sym typeface="Wingdings" panose="05000000000000000000" pitchFamily="2" charset="2"/>
              </a:rPr>
              <a:t> = Modélisation par </a:t>
            </a:r>
            <a:r>
              <a:rPr lang="fr-FR" sz="2400" dirty="0" err="1">
                <a:sym typeface="Wingdings" panose="05000000000000000000" pitchFamily="2" charset="2"/>
              </a:rPr>
              <a:t>intération</a:t>
            </a:r>
            <a:r>
              <a:rPr lang="fr-FR" sz="2400" dirty="0">
                <a:sym typeface="Wingdings" panose="05000000000000000000" pitchFamily="2" charset="2"/>
              </a:rPr>
              <a:t> </a:t>
            </a:r>
            <a:r>
              <a:rPr lang="fr-FR" sz="2400" dirty="0" err="1">
                <a:sym typeface="Wingdings" panose="05000000000000000000" pitchFamily="2" charset="2"/>
              </a:rPr>
              <a:t>pdfs</a:t>
            </a:r>
            <a:r>
              <a:rPr lang="fr-FR" sz="2400" dirty="0">
                <a:sym typeface="Wingdings" panose="05000000000000000000" pitchFamily="2" charset="2"/>
              </a:rPr>
              <a:t> avec combinaisons de taxons via la relation Proxy-Climat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Mais les incertitudes du modèle sont </a:t>
            </a:r>
            <a:r>
              <a:rPr lang="fr-FR" sz="2400" b="1" dirty="0">
                <a:sym typeface="Wingdings" panose="05000000000000000000" pitchFamily="2" charset="2"/>
              </a:rPr>
              <a:t>propres</a:t>
            </a:r>
            <a:r>
              <a:rPr lang="fr-FR" sz="2400" dirty="0">
                <a:sym typeface="Wingdings" panose="05000000000000000000" pitchFamily="2" charset="2"/>
              </a:rPr>
              <a:t> 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Associer les </a:t>
            </a:r>
            <a:r>
              <a:rPr lang="fr-FR" sz="2400" b="1" dirty="0">
                <a:sym typeface="Wingdings" panose="05000000000000000000" pitchFamily="2" charset="2"/>
              </a:rPr>
              <a:t>2 </a:t>
            </a:r>
            <a:r>
              <a:rPr lang="fr-FR" sz="2400" b="1" dirty="0" err="1">
                <a:sym typeface="Wingdings" panose="05000000000000000000" pitchFamily="2" charset="2"/>
              </a:rPr>
              <a:t>databases</a:t>
            </a:r>
            <a:r>
              <a:rPr lang="fr-FR" sz="2400" b="1" dirty="0">
                <a:sym typeface="Wingdings" panose="05000000000000000000" pitchFamily="2" charset="2"/>
              </a:rPr>
              <a:t> </a:t>
            </a:r>
            <a:r>
              <a:rPr lang="fr-FR" sz="2400" dirty="0">
                <a:sym typeface="Wingdings" panose="05000000000000000000" pitchFamily="2" charset="2"/>
              </a:rPr>
              <a:t>de LGP &lt; 140 000 ans : Guiot et al., 1989 + De Beaulieu et De Reille, 1990 avec le même modèle d’âge et des profondeurs chevauchantes 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Chercher à compiler </a:t>
            </a:r>
            <a:r>
              <a:rPr lang="fr-FR" sz="2400" b="1" dirty="0">
                <a:sym typeface="Wingdings" panose="05000000000000000000" pitchFamily="2" charset="2"/>
              </a:rPr>
              <a:t>un Holocène et LGM </a:t>
            </a:r>
            <a:r>
              <a:rPr lang="fr-FR" sz="2400" dirty="0">
                <a:sym typeface="Wingdings" panose="05000000000000000000" pitchFamily="2" charset="2"/>
              </a:rPr>
              <a:t>avec des biomes différents = Absolue + Relative 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Enrichir les </a:t>
            </a:r>
            <a:r>
              <a:rPr lang="fr-FR" sz="2400" b="1" dirty="0">
                <a:sym typeface="Wingdings" panose="05000000000000000000" pitchFamily="2" charset="2"/>
              </a:rPr>
              <a:t>données polliniques modernes en Europe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7B3041-F2C9-6047-ED93-7E9F084A9705}"/>
              </a:ext>
            </a:extLst>
          </p:cNvPr>
          <p:cNvSpPr txBox="1"/>
          <p:nvPr/>
        </p:nvSpPr>
        <p:spPr>
          <a:xfrm>
            <a:off x="3347012" y="339309"/>
            <a:ext cx="5497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rgbClr val="FF0000"/>
                </a:solidFill>
              </a:rPr>
              <a:t>Mots de la fin …</a:t>
            </a:r>
          </a:p>
        </p:txBody>
      </p:sp>
    </p:spTree>
    <p:extLst>
      <p:ext uri="{BB962C8B-B14F-4D97-AF65-F5344CB8AC3E}">
        <p14:creationId xmlns:p14="http://schemas.microsoft.com/office/powerpoint/2010/main" val="720654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21EA512-62CD-7803-FA44-CA7C59D8E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17" t="22582" r="60366" b="17496"/>
          <a:stretch/>
        </p:blipFill>
        <p:spPr>
          <a:xfrm rot="16200000">
            <a:off x="3520759" y="398284"/>
            <a:ext cx="5150481" cy="709203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D732D5E-5FEC-1B69-B0AE-2711D859E953}"/>
              </a:ext>
            </a:extLst>
          </p:cNvPr>
          <p:cNvSpPr txBox="1"/>
          <p:nvPr/>
        </p:nvSpPr>
        <p:spPr>
          <a:xfrm>
            <a:off x="4050831" y="207027"/>
            <a:ext cx="4911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Guiot et al., 1984 </a:t>
            </a:r>
          </a:p>
          <a:p>
            <a:pPr algn="ctr"/>
            <a:r>
              <a:rPr lang="fr-FR" dirty="0"/>
              <a:t>Anomalie de paléo-température et paléo-précipitation 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933BC5E-3619-BFAD-C81A-F798F1985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903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85888" y="2437323"/>
            <a:ext cx="93154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Résultats des pollens de La Grande Pile 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Perspectives 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20/12/2023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145894" y="3113590"/>
            <a:ext cx="10498238" cy="1888952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C7A75E0-8BC1-130D-4C56-45E3677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358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FE37AD9-B4AD-3200-72CF-5235A4CB42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46162"/>
          <a:stretch/>
        </p:blipFill>
        <p:spPr>
          <a:xfrm>
            <a:off x="4558694" y="3828390"/>
            <a:ext cx="3365504" cy="2986332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F4F96A51-14E1-1C77-E013-36FA4B482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084" y="3421978"/>
            <a:ext cx="3064559" cy="321894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3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8E323E1-8EFA-B098-917A-8CFACAE9A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07"/>
          <a:stretch/>
        </p:blipFill>
        <p:spPr>
          <a:xfrm>
            <a:off x="4350073" y="609444"/>
            <a:ext cx="3176424" cy="3218946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43CE59F-950C-8706-7B9F-411AF1348B3E}"/>
              </a:ext>
            </a:extLst>
          </p:cNvPr>
          <p:cNvSpPr txBox="1"/>
          <p:nvPr/>
        </p:nvSpPr>
        <p:spPr>
          <a:xfrm>
            <a:off x="5317724" y="507022"/>
            <a:ext cx="2916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WA-PLS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FF20538-EC19-268B-0CFE-B92C864A1B9A}"/>
              </a:ext>
            </a:extLst>
          </p:cNvPr>
          <p:cNvSpPr txBox="1"/>
          <p:nvPr/>
        </p:nvSpPr>
        <p:spPr>
          <a:xfrm>
            <a:off x="7459763" y="2216981"/>
            <a:ext cx="13371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2" name="Graphique 31" descr="Base de données avec un remplissage uni">
            <a:extLst>
              <a:ext uri="{FF2B5EF4-FFF2-40B4-BE49-F238E27FC236}">
                <a16:creationId xmlns:a16="http://schemas.microsoft.com/office/drawing/2014/main" id="{294A82A1-047E-D399-9335-E502B78879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304" y="1380865"/>
            <a:ext cx="1037303" cy="1037303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FD9D6361-0180-0AF1-1D90-A82C75CE9808}"/>
              </a:ext>
            </a:extLst>
          </p:cNvPr>
          <p:cNvSpPr txBox="1"/>
          <p:nvPr/>
        </p:nvSpPr>
        <p:spPr>
          <a:xfrm>
            <a:off x="1142607" y="1621767"/>
            <a:ext cx="227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Dataset</a:t>
            </a:r>
            <a:r>
              <a:rPr lang="fr-FR" b="1" dirty="0"/>
              <a:t> </a:t>
            </a:r>
            <a:endParaRPr lang="fr-FR" dirty="0"/>
          </a:p>
          <a:p>
            <a:r>
              <a:rPr lang="fr-FR" dirty="0"/>
              <a:t>formatage des taxons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4948A9C-238C-2A0F-B995-110AB13D6D15}"/>
              </a:ext>
            </a:extLst>
          </p:cNvPr>
          <p:cNvSpPr txBox="1"/>
          <p:nvPr/>
        </p:nvSpPr>
        <p:spPr>
          <a:xfrm>
            <a:off x="1146690" y="2721318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Extraction des données de </a:t>
            </a:r>
            <a:r>
              <a:rPr lang="fr-FR" b="1" dirty="0" err="1"/>
              <a:t>calib</a:t>
            </a:r>
            <a:r>
              <a:rPr lang="fr-FR" b="1" dirty="0"/>
              <a:t>. </a:t>
            </a:r>
            <a:endParaRPr lang="fr-FR" dirty="0"/>
          </a:p>
          <a:p>
            <a:r>
              <a:rPr lang="fr-FR" dirty="0" err="1"/>
              <a:t>xy+climateWithObs+minGridcells</a:t>
            </a:r>
            <a:endParaRPr lang="fr-FR" dirty="0"/>
          </a:p>
        </p:txBody>
      </p:sp>
      <p:pic>
        <p:nvPicPr>
          <p:cNvPr id="38" name="Graphique 37" descr="Informatique hébergé avec un remplissage uni">
            <a:extLst>
              <a:ext uri="{FF2B5EF4-FFF2-40B4-BE49-F238E27FC236}">
                <a16:creationId xmlns:a16="http://schemas.microsoft.com/office/drawing/2014/main" id="{87526D15-295A-7C04-E074-500019F960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54059" y="3728675"/>
            <a:ext cx="914400" cy="914400"/>
          </a:xfrm>
          <a:prstGeom prst="rect">
            <a:avLst/>
          </a:prstGeom>
        </p:spPr>
      </p:pic>
      <p:pic>
        <p:nvPicPr>
          <p:cNvPr id="40" name="Graphique 39" descr="Carte avec repère avec un remplissage uni">
            <a:extLst>
              <a:ext uri="{FF2B5EF4-FFF2-40B4-BE49-F238E27FC236}">
                <a16:creationId xmlns:a16="http://schemas.microsoft.com/office/drawing/2014/main" id="{ABA5C65F-62C6-FF97-1CD4-850272F924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1021" y="2507578"/>
            <a:ext cx="914400" cy="914400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811AE530-770F-B41E-CF74-7627FB5E2924}"/>
              </a:ext>
            </a:extLst>
          </p:cNvPr>
          <p:cNvSpPr txBox="1"/>
          <p:nvPr/>
        </p:nvSpPr>
        <p:spPr>
          <a:xfrm>
            <a:off x="1146690" y="3916060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Relation Proxy-Climat</a:t>
            </a:r>
            <a:endParaRPr lang="fr-FR" dirty="0"/>
          </a:p>
          <a:p>
            <a:r>
              <a:rPr lang="fr-FR" dirty="0" err="1"/>
              <a:t>bio+lognormal+geoWeighting</a:t>
            </a:r>
            <a:endParaRPr lang="fr-FR" dirty="0"/>
          </a:p>
        </p:txBody>
      </p:sp>
      <p:pic>
        <p:nvPicPr>
          <p:cNvPr id="43" name="Graphique 42" descr="Globe terrestre : Europe et Afrique avec un remplissage uni">
            <a:extLst>
              <a:ext uri="{FF2B5EF4-FFF2-40B4-BE49-F238E27FC236}">
                <a16:creationId xmlns:a16="http://schemas.microsoft.com/office/drawing/2014/main" id="{8B755FE9-B351-EEB9-B6F4-3BDCAB75BF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1021" y="4923432"/>
            <a:ext cx="914400" cy="914400"/>
          </a:xfrm>
          <a:prstGeom prst="rect">
            <a:avLst/>
          </a:prstGeom>
        </p:spPr>
      </p:pic>
      <p:sp>
        <p:nvSpPr>
          <p:cNvPr id="44" name="ZoneTexte 43">
            <a:extLst>
              <a:ext uri="{FF2B5EF4-FFF2-40B4-BE49-F238E27FC236}">
                <a16:creationId xmlns:a16="http://schemas.microsoft.com/office/drawing/2014/main" id="{CADC55AF-4DA2-7A78-92A0-558A06487E15}"/>
              </a:ext>
            </a:extLst>
          </p:cNvPr>
          <p:cNvSpPr txBox="1"/>
          <p:nvPr/>
        </p:nvSpPr>
        <p:spPr>
          <a:xfrm>
            <a:off x="1168459" y="5047348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Reconstitution </a:t>
            </a:r>
            <a:endParaRPr lang="fr-FR" dirty="0"/>
          </a:p>
          <a:p>
            <a:r>
              <a:rPr lang="fr-FR" dirty="0" err="1"/>
              <a:t>bio+loo</a:t>
            </a:r>
            <a:r>
              <a:rPr lang="fr-FR" dirty="0"/>
              <a:t>()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1413FE-3230-AB55-94E5-C53B3D4DC955}"/>
              </a:ext>
            </a:extLst>
          </p:cNvPr>
          <p:cNvSpPr/>
          <p:nvPr/>
        </p:nvSpPr>
        <p:spPr>
          <a:xfrm>
            <a:off x="6667018" y="6238754"/>
            <a:ext cx="919840" cy="2355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1599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3E25572-3047-492E-CA27-C42C5CDA4D18}"/>
              </a:ext>
            </a:extLst>
          </p:cNvPr>
          <p:cNvSpPr txBox="1"/>
          <p:nvPr/>
        </p:nvSpPr>
        <p:spPr>
          <a:xfrm>
            <a:off x="8049382" y="5710271"/>
            <a:ext cx="5313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Plus d’incertitude pour plus de certitude 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1BDAF-78DC-5071-D961-42E2F867B74C}"/>
              </a:ext>
            </a:extLst>
          </p:cNvPr>
          <p:cNvSpPr/>
          <p:nvPr/>
        </p:nvSpPr>
        <p:spPr>
          <a:xfrm>
            <a:off x="4861367" y="269878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0704DF-10E3-2ED5-7BF3-651544BA0843}"/>
              </a:ext>
            </a:extLst>
          </p:cNvPr>
          <p:cNvSpPr/>
          <p:nvPr/>
        </p:nvSpPr>
        <p:spPr>
          <a:xfrm>
            <a:off x="1200059" y="270150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DAB3F6-2804-815F-D40E-77D485A38D50}"/>
              </a:ext>
            </a:extLst>
          </p:cNvPr>
          <p:cNvSpPr/>
          <p:nvPr/>
        </p:nvSpPr>
        <p:spPr>
          <a:xfrm>
            <a:off x="1782501" y="594508"/>
            <a:ext cx="4791919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04A006-1016-8FB0-76E3-7C9219E0C943}"/>
              </a:ext>
            </a:extLst>
          </p:cNvPr>
          <p:cNvSpPr/>
          <p:nvPr/>
        </p:nvSpPr>
        <p:spPr>
          <a:xfrm>
            <a:off x="2673752" y="1423685"/>
            <a:ext cx="312516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9" name="crestR_Method">
            <a:hlinkClick r:id="" action="ppaction://media"/>
            <a:extLst>
              <a:ext uri="{FF2B5EF4-FFF2-40B4-BE49-F238E27FC236}">
                <a16:creationId xmlns:a16="http://schemas.microsoft.com/office/drawing/2014/main" id="{9865C7F6-4398-ADDB-987A-B8CC532E81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0139" t="36689" r="29260" b="23117"/>
          <a:stretch/>
        </p:blipFill>
        <p:spPr>
          <a:xfrm>
            <a:off x="400410" y="3037040"/>
            <a:ext cx="7229642" cy="3714162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1FF8C92-DCCF-D95D-EA79-ABC09928507E}"/>
              </a:ext>
            </a:extLst>
          </p:cNvPr>
          <p:cNvSpPr/>
          <p:nvPr/>
        </p:nvSpPr>
        <p:spPr>
          <a:xfrm>
            <a:off x="3191927" y="6152781"/>
            <a:ext cx="4016415" cy="648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0F6BD0B-50B9-F8FD-043D-A015889B4E8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3222" b="52413"/>
          <a:stretch/>
        </p:blipFill>
        <p:spPr>
          <a:xfrm>
            <a:off x="8219049" y="3775024"/>
            <a:ext cx="3639371" cy="176755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E50BE3-EE2D-7F9A-8D0D-D6940CAB79E2}"/>
              </a:ext>
            </a:extLst>
          </p:cNvPr>
          <p:cNvSpPr/>
          <p:nvPr/>
        </p:nvSpPr>
        <p:spPr>
          <a:xfrm>
            <a:off x="10884310" y="5073446"/>
            <a:ext cx="796413" cy="281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C371E49-2CE4-674D-527D-803A141FD8D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5842"/>
          <a:stretch/>
        </p:blipFill>
        <p:spPr>
          <a:xfrm>
            <a:off x="4999618" y="530596"/>
            <a:ext cx="2327492" cy="236992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B951737-E150-5BE6-72E8-455D2CE0473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277" t="-1028" r="1222" b="54457"/>
          <a:stretch/>
        </p:blipFill>
        <p:spPr>
          <a:xfrm>
            <a:off x="968843" y="454442"/>
            <a:ext cx="3469104" cy="244607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E17F6D6-DA8B-48A4-D449-4ABF20541FCB}"/>
              </a:ext>
            </a:extLst>
          </p:cNvPr>
          <p:cNvSpPr/>
          <p:nvPr/>
        </p:nvSpPr>
        <p:spPr>
          <a:xfrm>
            <a:off x="400410" y="2928316"/>
            <a:ext cx="5695590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508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27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BEB573EC-B8D0-9BDC-A029-47F515CB3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0" t="34621" r="10830" b="31375"/>
          <a:stretch/>
        </p:blipFill>
        <p:spPr>
          <a:xfrm>
            <a:off x="1643606" y="682906"/>
            <a:ext cx="5105320" cy="201587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5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1E95756-A8CA-2296-D498-ACE418C409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90"/>
          <a:stretch/>
        </p:blipFill>
        <p:spPr>
          <a:xfrm>
            <a:off x="387990" y="2698785"/>
            <a:ext cx="7740367" cy="402268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3E25572-3047-492E-CA27-C42C5CDA4D18}"/>
              </a:ext>
            </a:extLst>
          </p:cNvPr>
          <p:cNvSpPr txBox="1"/>
          <p:nvPr/>
        </p:nvSpPr>
        <p:spPr>
          <a:xfrm>
            <a:off x="8049382" y="5710271"/>
            <a:ext cx="5313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Plus d’incertitude pour plus de certitude 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1BDAF-78DC-5071-D961-42E2F867B74C}"/>
              </a:ext>
            </a:extLst>
          </p:cNvPr>
          <p:cNvSpPr/>
          <p:nvPr/>
        </p:nvSpPr>
        <p:spPr>
          <a:xfrm>
            <a:off x="4861367" y="269878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0704DF-10E3-2ED5-7BF3-651544BA0843}"/>
              </a:ext>
            </a:extLst>
          </p:cNvPr>
          <p:cNvSpPr/>
          <p:nvPr/>
        </p:nvSpPr>
        <p:spPr>
          <a:xfrm>
            <a:off x="1200059" y="270150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DAB3F6-2804-815F-D40E-77D485A38D50}"/>
              </a:ext>
            </a:extLst>
          </p:cNvPr>
          <p:cNvSpPr/>
          <p:nvPr/>
        </p:nvSpPr>
        <p:spPr>
          <a:xfrm>
            <a:off x="1782501" y="594508"/>
            <a:ext cx="4791919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04A006-1016-8FB0-76E3-7C9219E0C943}"/>
              </a:ext>
            </a:extLst>
          </p:cNvPr>
          <p:cNvSpPr/>
          <p:nvPr/>
        </p:nvSpPr>
        <p:spPr>
          <a:xfrm>
            <a:off x="2673752" y="1423685"/>
            <a:ext cx="312516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E7EE8F4-C25D-650C-ABBA-31DE1391A11A}"/>
              </a:ext>
            </a:extLst>
          </p:cNvPr>
          <p:cNvSpPr txBox="1"/>
          <p:nvPr/>
        </p:nvSpPr>
        <p:spPr>
          <a:xfrm rot="16200000">
            <a:off x="126794" y="761860"/>
            <a:ext cx="273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Incertitude</a:t>
            </a:r>
          </a:p>
        </p:txBody>
      </p:sp>
    </p:spTree>
    <p:extLst>
      <p:ext uri="{BB962C8B-B14F-4D97-AF65-F5344CB8AC3E}">
        <p14:creationId xmlns:p14="http://schemas.microsoft.com/office/powerpoint/2010/main" val="111810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6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219075" y="219075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99CC95A-3E37-94F9-9668-1AD4F09D73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29"/>
          <a:stretch/>
        </p:blipFill>
        <p:spPr>
          <a:xfrm>
            <a:off x="7464432" y="3533206"/>
            <a:ext cx="3223233" cy="288305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043C51-2D5A-2E84-8A18-6A89472834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3" y="2193557"/>
            <a:ext cx="6204934" cy="452791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81AACB-3607-BCB1-7B4E-A6863BA014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570" t="40425" r="10484" b="47265"/>
          <a:stretch/>
        </p:blipFill>
        <p:spPr>
          <a:xfrm>
            <a:off x="327714" y="803357"/>
            <a:ext cx="3594204" cy="13902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A55DBFE1-D814-B8A7-25E0-12E3A1DD0E39}"/>
              </a:ext>
            </a:extLst>
          </p:cNvPr>
          <p:cNvSpPr txBox="1"/>
          <p:nvPr/>
        </p:nvSpPr>
        <p:spPr>
          <a:xfrm>
            <a:off x="581151" y="2317417"/>
            <a:ext cx="15436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</a:t>
            </a:r>
            <a:r>
              <a:rPr lang="fr-FR" dirty="0" err="1"/>
              <a:t>recon</a:t>
            </a:r>
            <a:endParaRPr lang="fr-FR" dirty="0"/>
          </a:p>
          <a:p>
            <a:r>
              <a:rPr lang="fr-FR" dirty="0"/>
              <a:t>1 temps </a:t>
            </a:r>
          </a:p>
          <a:p>
            <a:r>
              <a:rPr lang="fr-FR" dirty="0"/>
              <a:t>1 variable</a:t>
            </a:r>
          </a:p>
          <a:p>
            <a:r>
              <a:rPr lang="fr-FR" dirty="0"/>
              <a:t>1 incertitude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7DA19C03-2416-84C6-5D8F-6ADCAD98A56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694" t="36129" r="13628" b="50000"/>
          <a:stretch/>
        </p:blipFill>
        <p:spPr>
          <a:xfrm>
            <a:off x="3921918" y="1120878"/>
            <a:ext cx="3443986" cy="107268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4D238220-A81D-DB9F-B747-AB79DDA4226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4677" t="8141"/>
          <a:stretch/>
        </p:blipFill>
        <p:spPr>
          <a:xfrm>
            <a:off x="2909144" y="2442233"/>
            <a:ext cx="2075103" cy="231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87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85888" y="2437323"/>
            <a:ext cx="93154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Entrées des pollens de La Grande Pile 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Perspectives 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20/12/2023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144983" y="2325726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BAC728-A1D9-A1B9-0ACA-7434222B4CEA}"/>
              </a:ext>
            </a:extLst>
          </p:cNvPr>
          <p:cNvSpPr/>
          <p:nvPr/>
        </p:nvSpPr>
        <p:spPr>
          <a:xfrm>
            <a:off x="1274234" y="4126875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19FF19-91A1-DABC-CDAF-17635145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374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3F9C176-E6D9-35EF-9B6A-39F232B44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72814"/>
            <a:ext cx="5955206" cy="383056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3C9F170-B5FB-C3E5-848E-9549E3D6A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7"/>
          <a:stretch/>
        </p:blipFill>
        <p:spPr>
          <a:xfrm>
            <a:off x="6095999" y="3688336"/>
            <a:ext cx="5955207" cy="318920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AD9963D-9A4A-6FFF-C358-FBD9367B0E48}"/>
              </a:ext>
            </a:extLst>
          </p:cNvPr>
          <p:cNvSpPr txBox="1"/>
          <p:nvPr/>
        </p:nvSpPr>
        <p:spPr>
          <a:xfrm>
            <a:off x="140793" y="86434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(40°N-95°N) </a:t>
            </a:r>
          </a:p>
          <a:p>
            <a:r>
              <a:rPr lang="fr-FR" i="1" dirty="0">
                <a:solidFill>
                  <a:srgbClr val="002060"/>
                </a:solidFill>
              </a:rPr>
              <a:t>(5-150°E) - 12Cas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83C518F-AC95-F844-9421-8AB82C8FC7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18"/>
          <a:stretch/>
        </p:blipFill>
        <p:spPr>
          <a:xfrm>
            <a:off x="140792" y="732764"/>
            <a:ext cx="5828208" cy="602640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13A78A-FDC4-30DA-DBC1-C045BEE6B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0200" y="3886200"/>
            <a:ext cx="3098800" cy="288536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92B27F7-89F8-F639-0FB0-8746CB71D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8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353CB2-305E-B3D4-C545-169E365694BE}"/>
              </a:ext>
            </a:extLst>
          </p:cNvPr>
          <p:cNvSpPr/>
          <p:nvPr/>
        </p:nvSpPr>
        <p:spPr>
          <a:xfrm>
            <a:off x="1216951" y="2053394"/>
            <a:ext cx="10012101" cy="3189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Difficulté d’échantillonner les climats du LGM !</a:t>
            </a:r>
          </a:p>
          <a:p>
            <a:pPr algn="ctr"/>
            <a:endParaRPr lang="fr-FR" sz="2800" dirty="0"/>
          </a:p>
          <a:p>
            <a:pPr algn="ctr"/>
            <a:r>
              <a:rPr lang="fr-FR" sz="2800" i="1" dirty="0"/>
              <a:t>Problèmes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ym typeface="Wingdings" panose="05000000000000000000" pitchFamily="2" charset="2"/>
              </a:rPr>
              <a:t>Faible diversité taxonomique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ym typeface="Wingdings" panose="05000000000000000000" pitchFamily="2" charset="2"/>
              </a:rPr>
              <a:t>Profondeur d’échantillonnage limitée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/>
              <a:t>Poids des taxons et hétérogénéité des PM</a:t>
            </a:r>
          </a:p>
        </p:txBody>
      </p:sp>
    </p:spTree>
    <p:extLst>
      <p:ext uri="{BB962C8B-B14F-4D97-AF65-F5344CB8AC3E}">
        <p14:creationId xmlns:p14="http://schemas.microsoft.com/office/powerpoint/2010/main" val="111180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01ED547-34BD-D1E9-A4BA-25AA01DCD6A4}"/>
              </a:ext>
            </a:extLst>
          </p:cNvPr>
          <p:cNvSpPr txBox="1"/>
          <p:nvPr/>
        </p:nvSpPr>
        <p:spPr>
          <a:xfrm>
            <a:off x="157655" y="186981"/>
            <a:ext cx="3633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$</a:t>
            </a:r>
            <a:r>
              <a:rPr lang="fr-FR" dirty="0" err="1">
                <a:solidFill>
                  <a:srgbClr val="FF0000"/>
                </a:solidFill>
              </a:rPr>
              <a:t>Palaearctic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291E6C-7195-8F15-7646-C3EF0B0107E4}"/>
              </a:ext>
            </a:extLst>
          </p:cNvPr>
          <p:cNvSpPr txBox="1"/>
          <p:nvPr/>
        </p:nvSpPr>
        <p:spPr>
          <a:xfrm>
            <a:off x="78827" y="1028324"/>
            <a:ext cx="609731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Deserts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xeric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Flooded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savannas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Mediterranean Forests, woodlands and scrubs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FF0000"/>
                </a:solidFill>
              </a:rPr>
              <a:t>Montane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Temperate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Coniferous</a:t>
            </a:r>
            <a:r>
              <a:rPr lang="fr-FR" dirty="0">
                <a:solidFill>
                  <a:srgbClr val="00B050"/>
                </a:solidFill>
              </a:rPr>
              <a:t> Forest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Temperate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, </a:t>
            </a:r>
            <a:r>
              <a:rPr lang="fr-FR" dirty="0" err="1">
                <a:solidFill>
                  <a:srgbClr val="FF0000"/>
                </a:solidFill>
              </a:rPr>
              <a:t>savannas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Tropical and subtropical moist broadleaf forests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accent4">
                    <a:lumMod val="50000"/>
                  </a:schemeClr>
                </a:solidFill>
              </a:rPr>
              <a:t>Tundra</a:t>
            </a:r>
            <a:endParaRPr lang="fr-FR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97E4FA-05A1-B97B-ECCD-32F76D5355E2}"/>
              </a:ext>
            </a:extLst>
          </p:cNvPr>
          <p:cNvSpPr txBox="1"/>
          <p:nvPr/>
        </p:nvSpPr>
        <p:spPr>
          <a:xfrm>
            <a:off x="1450428" y="538491"/>
            <a:ext cx="1043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Biomes disponibles (où nous trouvons les pollens du LGM) </a:t>
            </a:r>
            <a:r>
              <a:rPr lang="fr-FR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fr-FR" dirty="0">
                <a:solidFill>
                  <a:srgbClr val="FF0000"/>
                </a:solidFill>
              </a:rPr>
              <a:t>lequel est le plus représentatif du LGM ?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F0EA68-B71C-8C84-6D59-AA1BE304B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30" y="981982"/>
            <a:ext cx="6096000" cy="43148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3A03D9BE-6D10-31EC-D47E-514B242C7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5" y="4011148"/>
            <a:ext cx="5620407" cy="265987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79FB7D4-209F-B84E-0AEA-F876C13802B7}"/>
              </a:ext>
            </a:extLst>
          </p:cNvPr>
          <p:cNvSpPr/>
          <p:nvPr/>
        </p:nvSpPr>
        <p:spPr>
          <a:xfrm>
            <a:off x="157655" y="4011149"/>
            <a:ext cx="2530367" cy="2771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69369274-B203-8AAC-4648-781615E55334}"/>
              </a:ext>
            </a:extLst>
          </p:cNvPr>
          <p:cNvSpPr/>
          <p:nvPr/>
        </p:nvSpPr>
        <p:spPr>
          <a:xfrm>
            <a:off x="6027599" y="5876018"/>
            <a:ext cx="1282429" cy="4283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F4CBDCD-0455-BB5C-D2A5-20A62FB0D70F}"/>
              </a:ext>
            </a:extLst>
          </p:cNvPr>
          <p:cNvSpPr txBox="1"/>
          <p:nvPr/>
        </p:nvSpPr>
        <p:spPr>
          <a:xfrm>
            <a:off x="7362495" y="5905526"/>
            <a:ext cx="463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Forêt de conifère = optimaux climatiques bas !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59B7C7-7F6B-ECA6-BA1C-86093E84755E}"/>
              </a:ext>
            </a:extLst>
          </p:cNvPr>
          <p:cNvSpPr/>
          <p:nvPr/>
        </p:nvSpPr>
        <p:spPr>
          <a:xfrm>
            <a:off x="5849007" y="4252151"/>
            <a:ext cx="3247696" cy="6341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A901FA7-54AF-8D9D-FF38-91B68DD5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5536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7515</TotalTime>
  <Words>713</Words>
  <Application>Microsoft Office PowerPoint</Application>
  <PresentationFormat>Grand écran</PresentationFormat>
  <Paragraphs>165</Paragraphs>
  <Slides>18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Fenisse</dc:creator>
  <cp:lastModifiedBy>Gabriel Fenisse</cp:lastModifiedBy>
  <cp:revision>38</cp:revision>
  <dcterms:created xsi:type="dcterms:W3CDTF">2023-11-22T09:14:18Z</dcterms:created>
  <dcterms:modified xsi:type="dcterms:W3CDTF">2024-01-03T16:51:26Z</dcterms:modified>
</cp:coreProperties>
</file>

<file path=docProps/thumbnail.jpeg>
</file>